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Funnel Sans" panose="020B0604020202020204" charset="0"/>
      <p:regular r:id="rId17"/>
    </p:embeddedFont>
    <p:embeddedFont>
      <p:font typeface="Mona Sans Semi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2299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Analyzing 3,900 purchases to uncover spending patterns, preferences, and subscription behavior for strategic business decisions.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349A54-0DD0-DDDF-13C4-C155061E92F5}"/>
              </a:ext>
            </a:extLst>
          </p:cNvPr>
          <p:cNvSpPr/>
          <p:nvPr/>
        </p:nvSpPr>
        <p:spPr>
          <a:xfrm>
            <a:off x="12477750" y="7423309"/>
            <a:ext cx="2133600" cy="711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7006352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Business Recommendations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4764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Boost Subscriptions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24764" y="2236113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Promote exclusive benefits.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24764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Customer Loyalty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24764" y="3451860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Reward repeat buyers.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24764" y="4229576"/>
            <a:ext cx="281058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Review Discount Policy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Balance sales with margin.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24764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Product Positioning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Highlight top-rated items.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24764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Targeted Marketing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Focus on high-revenue groups.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F23ED-42FE-935C-743E-8693B0C0B690}"/>
              </a:ext>
            </a:extLst>
          </p:cNvPr>
          <p:cNvSpPr/>
          <p:nvPr/>
        </p:nvSpPr>
        <p:spPr>
          <a:xfrm>
            <a:off x="12477750" y="7423309"/>
            <a:ext cx="2133600" cy="711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02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69187"/>
            <a:ext cx="3664744" cy="2819519"/>
          </a:xfrm>
          <a:prstGeom prst="roundRect">
            <a:avLst>
              <a:gd name="adj" fmla="val 51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249710" y="2069187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628924" y="2326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2816900"/>
            <a:ext cx="30587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Uncover insights into spending patterns, customer segments, product preferences, and subscription behavior.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069187"/>
            <a:ext cx="3664863" cy="2819519"/>
          </a:xfrm>
          <a:prstGeom prst="roundRect">
            <a:avLst>
              <a:gd name="adj" fmla="val 51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10141268" y="2069187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10520482" y="2326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20482" y="2816900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Transactional data from 3,900 purchases across various product categories.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15520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6249710" y="511552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628924" y="5372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28924" y="5863233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Guide strategic business decisions and future-proof growth.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84438-BA8D-2D1C-4F86-70DEF1AD8805}"/>
              </a:ext>
            </a:extLst>
          </p:cNvPr>
          <p:cNvSpPr/>
          <p:nvPr/>
        </p:nvSpPr>
        <p:spPr>
          <a:xfrm>
            <a:off x="12477750" y="7423309"/>
            <a:ext cx="2133600" cy="711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91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8145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411325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Rows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60367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Total purchases analyzed.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308145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411325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60367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features for analysis.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308145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411325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60367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 Review Rating column.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58462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features include demographics, purchase details, and shopping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7741"/>
            <a:ext cx="9627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5193"/>
            <a:ext cx="6407944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5991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Imported dataset using </a:t>
            </a:r>
            <a:r>
              <a:rPr lang="en-US" sz="1750" dirty="0">
                <a:solidFill>
                  <a:srgbClr val="52586B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pandas</a:t>
            </a: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495193"/>
            <a:ext cx="6408063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428548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15991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Checked structure and summary statistics.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274701"/>
            <a:ext cx="6407944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493942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Imputed nulls in Review Rating.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274701"/>
            <a:ext cx="6408063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428548" y="4449008"/>
            <a:ext cx="33656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93942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Renamed columns to snake case.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054209"/>
            <a:ext cx="6407944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93790" y="6228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718935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Created age groups and purchase frequency.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054209"/>
            <a:ext cx="6408063" cy="30480"/>
          </a:xfrm>
          <a:prstGeom prst="rect">
            <a:avLst/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7428548" y="6228517"/>
            <a:ext cx="2922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718935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Loaded cleaned data to PostgreSQL.</a:t>
            </a:r>
            <a:endParaRPr lang="en-US" sz="175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FF50C9-350C-37F7-168C-B4B473A4E523}"/>
              </a:ext>
            </a:extLst>
          </p:cNvPr>
          <p:cNvSpPr/>
          <p:nvPr/>
        </p:nvSpPr>
        <p:spPr>
          <a:xfrm>
            <a:off x="12477750" y="7423309"/>
            <a:ext cx="2133600" cy="711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69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Analysis (SQL)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059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Structured analysis in PostgreSQL to answer key business questions.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423993"/>
            <a:ext cx="3664744" cy="2592348"/>
          </a:xfrm>
          <a:prstGeom prst="roundRect">
            <a:avLst>
              <a:gd name="adj" fmla="val 367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514624" y="265842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01790" y="2845475"/>
            <a:ext cx="306110" cy="3061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514624" y="3565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514624" y="4056102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Female: $75,191, Male: $157,890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0171748" y="2423993"/>
            <a:ext cx="3664863" cy="2592348"/>
          </a:xfrm>
          <a:prstGeom prst="roundRect">
            <a:avLst>
              <a:gd name="adj" fmla="val 367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7"/>
          <p:cNvSpPr/>
          <p:nvPr/>
        </p:nvSpPr>
        <p:spPr>
          <a:xfrm>
            <a:off x="10406182" y="265842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93348" y="2845475"/>
            <a:ext cx="306110" cy="30611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06182" y="3565684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06182" y="4410432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Identified 839 customers.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6280190" y="5243155"/>
            <a:ext cx="7556421" cy="2229445"/>
          </a:xfrm>
          <a:prstGeom prst="roundRect">
            <a:avLst>
              <a:gd name="adj" fmla="val 427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1"/>
          <p:cNvSpPr/>
          <p:nvPr/>
        </p:nvSpPr>
        <p:spPr>
          <a:xfrm>
            <a:off x="6514624" y="547758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01790" y="5664637"/>
            <a:ext cx="306110" cy="30611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514624" y="6384846"/>
            <a:ext cx="34038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6514624" y="687526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Gloves, Sandals, Boots, Hat, Skirt.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74F275-8709-1D62-77C9-42C38AF7D749}"/>
              </a:ext>
            </a:extLst>
          </p:cNvPr>
          <p:cNvSpPr/>
          <p:nvPr/>
        </p:nvSpPr>
        <p:spPr>
          <a:xfrm>
            <a:off x="12477750" y="7608688"/>
            <a:ext cx="2133600" cy="525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972" y="421838"/>
            <a:ext cx="7189470" cy="479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 Insights: Shipping &amp; Subscriptions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6972" y="1284803"/>
            <a:ext cx="2508528" cy="239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Shipping Type Comparison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36972" y="1677829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Standard: $58.46 avg. purchase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36972" y="2061329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Express: $60.48 avg. purchase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72" y="2479358"/>
            <a:ext cx="6591062" cy="65910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09986" y="1284803"/>
            <a:ext cx="3013234" cy="239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Subscribers vs. Non-Subscribers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09986" y="1677829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Subscribers: 1,053 customers, $59.49 avg. spend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509986" y="2061329"/>
            <a:ext cx="6591062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Non-Subscribers: 2,847 customers, $59.87 avg. spend</a:t>
            </a:r>
            <a:endParaRPr lang="en-US" sz="12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985" y="2479358"/>
            <a:ext cx="6977539" cy="65910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9004"/>
            <a:ext cx="111122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 Insights: Product &amp; Customer Focus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4810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93790" y="48176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551688" y="45079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755761" y="46780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5415082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625983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Hat (50%), Sneakers (49.66%), Coat (49.07%), Sweater (48.17%), Pants (47.37%).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484810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5216962" y="48176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6974860" y="45079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178933" y="46780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5474256" y="5415082"/>
            <a:ext cx="3378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5474256" y="590550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Loyal (3116), Returning (701), New (83).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640133" y="484810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9640133" y="48176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11398032" y="45079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11602105" y="46780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9897427" y="5415082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9897427" y="625983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958 repeat buyers are subscribers.</a:t>
            </a:r>
            <a:endParaRPr lang="en-US" sz="17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F38A7E-EEF8-F716-A2EB-A2BD87D05689}"/>
              </a:ext>
            </a:extLst>
          </p:cNvPr>
          <p:cNvSpPr/>
          <p:nvPr/>
        </p:nvSpPr>
        <p:spPr>
          <a:xfrm>
            <a:off x="12477750" y="7423309"/>
            <a:ext cx="2133600" cy="711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847" y="386358"/>
            <a:ext cx="7656909" cy="439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 Insights: Top Products &amp; Revenue by Age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1847" y="1176695"/>
            <a:ext cx="2407801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3 Products per Category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91847" y="1536621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Accessories: Jewelry, Sunglasses, Belt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1847" y="1810583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Clothing: Blouse, Pants, Shirt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1847" y="2084546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Footwear: Sandals, Shoes, Sneakers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1847" y="2358509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Outerwear: Jacket, Coat</a:t>
            </a:r>
            <a:endParaRPr lang="en-US" sz="11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47" y="2741295"/>
            <a:ext cx="6652022" cy="6652022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94151" y="1176695"/>
            <a:ext cx="1922026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Revenue by Age Group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494151" y="1536621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Young Adult: $62,143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4151" y="1810583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Middle-aged: $59,197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7494151" y="2084546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Adult: $55,978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7494151" y="2358509"/>
            <a:ext cx="6652022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Senior: $55,763</a:t>
            </a:r>
            <a:endParaRPr lang="en-US" sz="110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151" y="2741295"/>
            <a:ext cx="6993374" cy="66520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610" y="394097"/>
            <a:ext cx="3583424" cy="447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Power BI Dashboard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4330661" y="498976"/>
            <a:ext cx="9532824" cy="343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dashboard for visual insights.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2389406" y="1648063"/>
            <a:ext cx="1746885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1831538" y="6591895"/>
            <a:ext cx="1762958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27%</a:t>
            </a:r>
            <a:endParaRPr lang="en-US" sz="2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062" y="5696069"/>
            <a:ext cx="2150031" cy="215003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17251" y="8025051"/>
            <a:ext cx="179165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Subscribers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501610" y="8334970"/>
            <a:ext cx="4422934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Percentage of total customers.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6433542" y="6591895"/>
            <a:ext cx="1762958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$59.76</a:t>
            </a:r>
            <a:endParaRPr lang="en-US" sz="28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066" y="5696069"/>
            <a:ext cx="2150031" cy="215003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19255" y="8025051"/>
            <a:ext cx="179165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Avg. Purchase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5103614" y="8334970"/>
            <a:ext cx="4423053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amount spent per customer.</a:t>
            </a:r>
            <a:endParaRPr lang="en-US" sz="1100" dirty="0"/>
          </a:p>
        </p:txBody>
      </p:sp>
      <p:sp>
        <p:nvSpPr>
          <p:cNvPr id="14" name="Text 9"/>
          <p:cNvSpPr/>
          <p:nvPr/>
        </p:nvSpPr>
        <p:spPr>
          <a:xfrm>
            <a:off x="11035665" y="6591895"/>
            <a:ext cx="1762958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3.75</a:t>
            </a:r>
            <a:endParaRPr lang="en-US" sz="28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2188" y="5696069"/>
            <a:ext cx="2150031" cy="2150031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1021378" y="8025051"/>
            <a:ext cx="179165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Avg. Review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9705737" y="8334970"/>
            <a:ext cx="4423053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customer review rating.</a:t>
            </a:r>
            <a:endParaRPr lang="en-US" sz="1100" dirty="0"/>
          </a:p>
        </p:txBody>
      </p:sp>
      <p:pic>
        <p:nvPicPr>
          <p:cNvPr id="19" name="Picture 18" descr="A chart of customer behavior dashboard">
            <a:extLst>
              <a:ext uri="{FF2B5EF4-FFF2-40B4-BE49-F238E27FC236}">
                <a16:creationId xmlns:a16="http://schemas.microsoft.com/office/drawing/2014/main" id="{7B8ACCCE-E436-4254-C194-E1BE674E56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6722" y="1020960"/>
            <a:ext cx="8455700" cy="42958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C4A946-D19E-384A-8CEC-263AB24D76A7}"/>
              </a:ext>
            </a:extLst>
          </p:cNvPr>
          <p:cNvSpPr/>
          <p:nvPr/>
        </p:nvSpPr>
        <p:spPr>
          <a:xfrm>
            <a:off x="12864464" y="7562850"/>
            <a:ext cx="1746885" cy="571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451</Words>
  <Application>Microsoft Office PowerPoint</Application>
  <PresentationFormat>Custom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Consolas</vt:lpstr>
      <vt:lpstr>Arial</vt:lpstr>
      <vt:lpstr>Funnel Sans</vt:lpstr>
      <vt:lpstr>Mona Sans Semi Bold</vt:lpstr>
      <vt:lpstr>Mona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AMARTHALURU HEMANTH KUMAR</cp:lastModifiedBy>
  <cp:revision>2</cp:revision>
  <dcterms:created xsi:type="dcterms:W3CDTF">2025-12-12T17:02:07Z</dcterms:created>
  <dcterms:modified xsi:type="dcterms:W3CDTF">2025-12-12T17:07:15Z</dcterms:modified>
</cp:coreProperties>
</file>